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7"/>
  </p:notesMasterIdLst>
  <p:handoutMasterIdLst>
    <p:handoutMasterId r:id="rId68"/>
  </p:handoutMasterIdLst>
  <p:sldIdLst>
    <p:sldId id="4474" r:id="rId5"/>
    <p:sldId id="2076138638" r:id="rId6"/>
    <p:sldId id="4483" r:id="rId7"/>
    <p:sldId id="2076138692" r:id="rId8"/>
    <p:sldId id="4629" r:id="rId9"/>
    <p:sldId id="2076138637" r:id="rId10"/>
    <p:sldId id="2076138758" r:id="rId11"/>
    <p:sldId id="1908" r:id="rId12"/>
    <p:sldId id="1831" r:id="rId13"/>
    <p:sldId id="1909" r:id="rId14"/>
    <p:sldId id="4579" r:id="rId15"/>
    <p:sldId id="4580" r:id="rId16"/>
    <p:sldId id="324" r:id="rId17"/>
    <p:sldId id="326" r:id="rId18"/>
    <p:sldId id="2076138647" r:id="rId19"/>
    <p:sldId id="4630" r:id="rId20"/>
    <p:sldId id="2076138759" r:id="rId21"/>
    <p:sldId id="2076138764" r:id="rId22"/>
    <p:sldId id="4581" r:id="rId23"/>
    <p:sldId id="2076138766" r:id="rId24"/>
    <p:sldId id="4616" r:id="rId25"/>
    <p:sldId id="4617" r:id="rId26"/>
    <p:sldId id="4618" r:id="rId27"/>
    <p:sldId id="4583" r:id="rId28"/>
    <p:sldId id="4625" r:id="rId29"/>
    <p:sldId id="4585" r:id="rId30"/>
    <p:sldId id="2076138683" r:id="rId31"/>
    <p:sldId id="4636" r:id="rId32"/>
    <p:sldId id="2076138664" r:id="rId33"/>
    <p:sldId id="2076138665" r:id="rId34"/>
    <p:sldId id="2076138671" r:id="rId35"/>
    <p:sldId id="2076138666" r:id="rId36"/>
    <p:sldId id="2076138760" r:id="rId37"/>
    <p:sldId id="2076138650" r:id="rId38"/>
    <p:sldId id="4622" r:id="rId39"/>
    <p:sldId id="4623" r:id="rId40"/>
    <p:sldId id="2076138651" r:id="rId41"/>
    <p:sldId id="4632" r:id="rId42"/>
    <p:sldId id="4624" r:id="rId43"/>
    <p:sldId id="4633" r:id="rId44"/>
    <p:sldId id="4587" r:id="rId45"/>
    <p:sldId id="4598" r:id="rId46"/>
    <p:sldId id="4635" r:id="rId47"/>
    <p:sldId id="2076138765" r:id="rId48"/>
    <p:sldId id="2076138761" r:id="rId49"/>
    <p:sldId id="4612" r:id="rId50"/>
    <p:sldId id="2076138652" r:id="rId51"/>
    <p:sldId id="4582" r:id="rId52"/>
    <p:sldId id="4615" r:id="rId53"/>
    <p:sldId id="2076138653" r:id="rId54"/>
    <p:sldId id="2076138654" r:id="rId55"/>
    <p:sldId id="2076138655" r:id="rId56"/>
    <p:sldId id="4614" r:id="rId57"/>
    <p:sldId id="2076138762" r:id="rId58"/>
    <p:sldId id="2076138685" r:id="rId59"/>
    <p:sldId id="2076138763" r:id="rId60"/>
    <p:sldId id="256" r:id="rId61"/>
    <p:sldId id="2076138668" r:id="rId62"/>
    <p:sldId id="2076138677" r:id="rId63"/>
    <p:sldId id="2076138678" r:id="rId64"/>
    <p:sldId id="2076138669" r:id="rId65"/>
    <p:sldId id="2076138641" r:id="rId6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92"/>
            <p14:sldId id="4629"/>
            <p14:sldId id="2076138637"/>
            <p14:sldId id="2076138758"/>
            <p14:sldId id="1908"/>
            <p14:sldId id="1831"/>
            <p14:sldId id="1909"/>
            <p14:sldId id="4579"/>
            <p14:sldId id="4580"/>
            <p14:sldId id="324"/>
            <p14:sldId id="326"/>
            <p14:sldId id="2076138647"/>
            <p14:sldId id="4630"/>
            <p14:sldId id="2076138759"/>
            <p14:sldId id="2076138764"/>
            <p14:sldId id="4581"/>
            <p14:sldId id="2076138766"/>
            <p14:sldId id="4616"/>
            <p14:sldId id="4617"/>
            <p14:sldId id="4618"/>
            <p14:sldId id="4583"/>
            <p14:sldId id="4625"/>
            <p14:sldId id="4585"/>
            <p14:sldId id="2076138683"/>
            <p14:sldId id="4636"/>
            <p14:sldId id="2076138664"/>
            <p14:sldId id="2076138665"/>
            <p14:sldId id="2076138671"/>
            <p14:sldId id="2076138666"/>
            <p14:sldId id="2076138760"/>
            <p14:sldId id="2076138650"/>
            <p14:sldId id="4622"/>
            <p14:sldId id="4623"/>
            <p14:sldId id="2076138651"/>
            <p14:sldId id="4632"/>
            <p14:sldId id="4624"/>
            <p14:sldId id="4633"/>
            <p14:sldId id="4587"/>
            <p14:sldId id="4598"/>
            <p14:sldId id="4635"/>
            <p14:sldId id="2076138765"/>
            <p14:sldId id="2076138761"/>
            <p14:sldId id="4612"/>
            <p14:sldId id="2076138652"/>
            <p14:sldId id="4582"/>
            <p14:sldId id="4615"/>
            <p14:sldId id="2076138653"/>
            <p14:sldId id="2076138654"/>
            <p14:sldId id="2076138655"/>
            <p14:sldId id="4614"/>
            <p14:sldId id="2076138762"/>
            <p14:sldId id="2076138685"/>
            <p14:sldId id="2076138763"/>
            <p14:sldId id="256"/>
            <p14:sldId id="2076138668"/>
            <p14:sldId id="2076138677"/>
            <p14:sldId id="2076138678"/>
            <p14:sldId id="2076138669"/>
            <p14:sldId id="2076138641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3912" autoAdjust="0"/>
  </p:normalViewPr>
  <p:slideViewPr>
    <p:cSldViewPr snapToGrid="0">
      <p:cViewPr varScale="1">
        <p:scale>
          <a:sx n="80" d="100"/>
          <a:sy n="80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36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6/29/2023 1:12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5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1y1KkqFchB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07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4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52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FFC05AC-751F-4182-A03B-7469C56029DD}"/>
              </a:ext>
            </a:extLst>
          </p:cNvPr>
          <p:cNvGrpSpPr/>
          <p:nvPr/>
        </p:nvGrpSpPr>
        <p:grpSpPr>
          <a:xfrm>
            <a:off x="1172752" y="2962022"/>
            <a:ext cx="6107747" cy="3793401"/>
            <a:chOff x="365098" y="2380521"/>
            <a:chExt cx="5988531" cy="37193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6DF5A0-66AB-4DDF-B3AC-54C1F56AB7B8}"/>
                </a:ext>
              </a:extLst>
            </p:cNvPr>
            <p:cNvSpPr/>
            <p:nvPr/>
          </p:nvSpPr>
          <p:spPr>
            <a:xfrm>
              <a:off x="365098" y="2794773"/>
              <a:ext cx="5988531" cy="33051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3E4B45-4224-4E73-A17E-F5574C50743B}"/>
                </a:ext>
              </a:extLst>
            </p:cNvPr>
            <p:cNvSpPr/>
            <p:nvPr/>
          </p:nvSpPr>
          <p:spPr>
            <a:xfrm>
              <a:off x="365098" y="2380521"/>
              <a:ext cx="5988531" cy="394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>
                  <a:solidFill>
                    <a:schemeClr val="bg1"/>
                  </a:solidFill>
                </a:rPr>
                <a:t>Your HTML and CSS</a:t>
              </a:r>
              <a:endParaRPr lang="en-US" sz="1836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F750BCD-DF07-4677-95B6-F227829659E0}"/>
              </a:ext>
            </a:extLst>
          </p:cNvPr>
          <p:cNvSpPr/>
          <p:nvPr/>
        </p:nvSpPr>
        <p:spPr>
          <a:xfrm>
            <a:off x="9873457" y="2792936"/>
            <a:ext cx="1833943" cy="81483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Web Hosting Server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0665E21E-EA0A-46D4-91ED-FF0B81A0D8BB}"/>
              </a:ext>
            </a:extLst>
          </p:cNvPr>
          <p:cNvSpPr/>
          <p:nvPr/>
        </p:nvSpPr>
        <p:spPr>
          <a:xfrm>
            <a:off x="7303541" y="2925754"/>
            <a:ext cx="2558915" cy="50998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https://app1.mydomain.com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323439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PBI.JS transparently creates iFrame and sets source to URL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05667-E3A6-522A-85AE-26874232C3BF}"/>
              </a:ext>
            </a:extLst>
          </p:cNvPr>
          <p:cNvGrpSpPr/>
          <p:nvPr/>
        </p:nvGrpSpPr>
        <p:grpSpPr>
          <a:xfrm>
            <a:off x="6008148" y="4910865"/>
            <a:ext cx="4802763" cy="1017733"/>
            <a:chOff x="6008148" y="4910865"/>
            <a:chExt cx="4802763" cy="10177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8976968" y="4910865"/>
              <a:ext cx="1833943" cy="10177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6008148" y="5164741"/>
              <a:ext cx="2956238" cy="50998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https://app.powerbi.com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Design of </a:t>
            </a:r>
            <a:r>
              <a:rPr lang="en-US" sz="20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192467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report.getPages() in the loaded event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8EF61-4269-E632-3869-D2ED41710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Old-school approach:</a:t>
            </a:r>
            <a:r>
              <a:rPr lang="en-US" dirty="0"/>
              <a:t> - call as async method by calling </a:t>
            </a:r>
            <a:r>
              <a:rPr lang="en-US" sz="2000" b="1" dirty="0">
                <a:solidFill>
                  <a:srgbClr val="820000"/>
                </a:solidFill>
              </a:rPr>
              <a:t>then</a:t>
            </a:r>
            <a:r>
              <a:rPr lang="en-US" dirty="0"/>
              <a:t> and passing callback function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Modern approach:</a:t>
            </a:r>
            <a:r>
              <a:rPr lang="en-US" dirty="0"/>
              <a:t> call async method using </a:t>
            </a:r>
            <a:r>
              <a:rPr lang="en-US" sz="2000" b="1" dirty="0">
                <a:solidFill>
                  <a:srgbClr val="820000"/>
                </a:solidFill>
              </a:rPr>
              <a:t>async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await</a:t>
            </a:r>
            <a:r>
              <a:rPr lang="en-US" dirty="0"/>
              <a:t> keywords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7" y="1744765"/>
            <a:ext cx="4042886" cy="204311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8055C-6792-CE35-935D-D0E4F286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7" y="4432776"/>
            <a:ext cx="4581525" cy="237124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37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5866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4C07-8D51-19B5-9FE2-39D26ACB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To Adjust Size of </a:t>
            </a:r>
            <a:r>
              <a:rPr lang="en-US" dirty="0" err="1"/>
              <a:t>embedContiner</a:t>
            </a:r>
            <a:r>
              <a:rPr lang="en-US" dirty="0"/>
              <a:t> DIV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0955-0511-45EF-C75E-4EE83695C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Ensure your DIV has the correct width and height</a:t>
            </a:r>
          </a:p>
          <a:p>
            <a:pPr lvl="1"/>
            <a:r>
              <a:rPr lang="en-US" dirty="0"/>
              <a:t>Embedding report using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alone will not adjust height of </a:t>
            </a:r>
            <a:r>
              <a:rPr lang="en-US" sz="1800" b="1" dirty="0" err="1">
                <a:solidFill>
                  <a:srgbClr val="820000"/>
                </a:solidFill>
              </a:rPr>
              <a:t>embedContiner</a:t>
            </a:r>
            <a:r>
              <a:rPr lang="en-US" dirty="0"/>
              <a:t> DIV</a:t>
            </a:r>
          </a:p>
          <a:p>
            <a:pPr lvl="1"/>
            <a:r>
              <a:rPr lang="en-US" dirty="0"/>
              <a:t>Adding client-side code to adjust DIV width and height ensure better user experience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724244-A6E6-886C-083F-4001AF7ADB02}"/>
              </a:ext>
            </a:extLst>
          </p:cNvPr>
          <p:cNvSpPr/>
          <p:nvPr/>
        </p:nvSpPr>
        <p:spPr bwMode="auto">
          <a:xfrm>
            <a:off x="314324" y="4700591"/>
            <a:ext cx="1175108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8E62E-87B6-C4F3-3AE7-071C9094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1" y="2598462"/>
            <a:ext cx="5775726" cy="3861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893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10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5F54-A1BF-F1D7-4145-BB312DFE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84748"/>
          </a:xfrm>
        </p:spPr>
        <p:txBody>
          <a:bodyPr/>
          <a:lstStyle/>
          <a:p>
            <a:r>
              <a:rPr lang="en-US" sz="3500" dirty="0"/>
              <a:t>Features Supported Only with User-Owns-Data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ACD4E-CE12-1603-0A51-8CE2225FC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Some embedding features work with User-Own-Data but not with App-Owns-Data</a:t>
            </a:r>
          </a:p>
          <a:p>
            <a:pPr lvl="1"/>
            <a:r>
              <a:rPr lang="en-US" dirty="0"/>
              <a:t>Features explicitly enabled using </a:t>
            </a:r>
            <a:r>
              <a:rPr lang="en-US" sz="1800" b="1" dirty="0" err="1">
                <a:solidFill>
                  <a:srgbClr val="820000"/>
                </a:solidFill>
              </a:rPr>
              <a:t>persistentFiltersEnabled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820000"/>
                </a:solidFill>
              </a:rPr>
              <a:t>personalBookmarksEnabled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Using these features requires </a:t>
            </a:r>
            <a:r>
              <a:rPr lang="en-US" sz="1600" b="1" dirty="0" err="1">
                <a:solidFill>
                  <a:srgbClr val="820000"/>
                </a:solidFill>
              </a:rPr>
              <a:t>UserState.ReadWrite.Allpermission</a:t>
            </a:r>
            <a:r>
              <a:rPr lang="en-US" dirty="0"/>
              <a:t> in access token</a:t>
            </a:r>
          </a:p>
          <a:p>
            <a:pPr lvl="1"/>
            <a:r>
              <a:rPr lang="en-US" dirty="0"/>
              <a:t>For App-Owns-Data embedding, </a:t>
            </a:r>
            <a:r>
              <a:rPr lang="en-US" sz="1800" b="1" dirty="0" err="1">
                <a:solidFill>
                  <a:srgbClr val="820000"/>
                </a:solidFill>
              </a:rPr>
              <a:t>actionBar</a:t>
            </a:r>
            <a:r>
              <a:rPr lang="en-US" dirty="0"/>
              <a:t> supported in Edit mode but not in View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94B42-A4B0-BACC-FC21-EC159B89E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02" y="2896805"/>
            <a:ext cx="6985269" cy="365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0DF352-C511-D88B-2CF3-856C9E472AF6}"/>
              </a:ext>
            </a:extLst>
          </p:cNvPr>
          <p:cNvSpPr/>
          <p:nvPr/>
        </p:nvSpPr>
        <p:spPr bwMode="auto">
          <a:xfrm>
            <a:off x="1608673" y="4319596"/>
            <a:ext cx="5407105" cy="33027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05C94-6462-F1B4-39BF-8214A61D2215}"/>
              </a:ext>
            </a:extLst>
          </p:cNvPr>
          <p:cNvSpPr/>
          <p:nvPr/>
        </p:nvSpPr>
        <p:spPr bwMode="auto">
          <a:xfrm>
            <a:off x="1741409" y="4789416"/>
            <a:ext cx="6321504" cy="17787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89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5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8DE41-606A-D78C-C200-34DC8F1F7613}"/>
              </a:ext>
            </a:extLst>
          </p:cNvPr>
          <p:cNvSpPr/>
          <p:nvPr/>
        </p:nvSpPr>
        <p:spPr bwMode="auto">
          <a:xfrm>
            <a:off x="1249012" y="3470109"/>
            <a:ext cx="5008148" cy="26106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29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C289E8-2E78-53C0-66B8-D79AA97A581C}"/>
              </a:ext>
            </a:extLst>
          </p:cNvPr>
          <p:cNvSpPr/>
          <p:nvPr/>
        </p:nvSpPr>
        <p:spPr bwMode="auto">
          <a:xfrm>
            <a:off x="963875" y="4315685"/>
            <a:ext cx="2624899" cy="26614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58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599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A73E3-979A-44DB-1C65-4AFEDC0C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Phased embedding allows you to update report settings with code while loading</a:t>
            </a:r>
          </a:p>
          <a:p>
            <a:pPr lvl="1"/>
            <a:r>
              <a:rPr lang="en-US" dirty="0"/>
              <a:t>Report loading process started with </a:t>
            </a:r>
            <a:r>
              <a:rPr lang="en-US" sz="1800" b="1" dirty="0" err="1">
                <a:solidFill>
                  <a:srgbClr val="820000"/>
                </a:solidFill>
              </a:rPr>
              <a:t>powerbi.load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instead of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Implementation requires a call to </a:t>
            </a:r>
            <a:r>
              <a:rPr lang="en-US" sz="1800" b="1" dirty="0" err="1">
                <a:solidFill>
                  <a:srgbClr val="820000"/>
                </a:solidFill>
              </a:rPr>
              <a:t>report.render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 the handler for the </a:t>
            </a:r>
            <a:r>
              <a:rPr lang="en-US" sz="1800" b="1" dirty="0">
                <a:solidFill>
                  <a:srgbClr val="820000"/>
                </a:solidFill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Commonly used to navigate to a specific page or to set a filter while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48" y="2893889"/>
            <a:ext cx="5035789" cy="39887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5307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1D85A-6759-F919-88AC-E94BA333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Technique uses phased embedding to hide Power BI logo during loading process</a:t>
            </a:r>
          </a:p>
          <a:p>
            <a:pPr lvl="1"/>
            <a:r>
              <a:rPr lang="en-US" dirty="0"/>
              <a:t>Target embed container DIV hidden in HTML page definition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loaded</a:t>
            </a:r>
            <a:r>
              <a:rPr lang="en-US" dirty="0"/>
              <a:t> event handler updates DIV to be visible and then calls </a:t>
            </a:r>
            <a:r>
              <a:rPr lang="en-US" sz="1800" b="1" dirty="0">
                <a:solidFill>
                  <a:srgbClr val="820000"/>
                </a:solidFill>
              </a:rPr>
              <a:t>render()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31" y="2082873"/>
            <a:ext cx="7304913" cy="171554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21" y="4367713"/>
            <a:ext cx="7953185" cy="24824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BC67F-DD10-F3E0-6036-8D4AE68EBF29}"/>
              </a:ext>
            </a:extLst>
          </p:cNvPr>
          <p:cNvSpPr/>
          <p:nvPr/>
        </p:nvSpPr>
        <p:spPr bwMode="auto">
          <a:xfrm>
            <a:off x="3433564" y="3461981"/>
            <a:ext cx="2460895" cy="26614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9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452C4-1FBA-339B-AE6B-753FDE3D7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Small optimization to preload standard JavaScript into target DIV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05" y="1914038"/>
            <a:ext cx="5670526" cy="44082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E5C533-AC69-3B02-6158-4923410E96A4}"/>
              </a:ext>
            </a:extLst>
          </p:cNvPr>
          <p:cNvSpPr/>
          <p:nvPr/>
        </p:nvSpPr>
        <p:spPr bwMode="auto">
          <a:xfrm>
            <a:off x="1093486" y="3078523"/>
            <a:ext cx="4491237" cy="34310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ln w="28575">
                <a:solidFill>
                  <a:srgbClr val="C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06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8EE6-7E87-19CB-C456-B5B53F1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Only One iFrame per 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7C46B-ADE8-AA99-7721-7E216EE96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Each embedded report on a host web page has overhead</a:t>
            </a:r>
          </a:p>
          <a:p>
            <a:pPr lvl="1"/>
            <a:r>
              <a:rPr lang="en-US" dirty="0"/>
              <a:t>In loading phase, report acquires metadata and security token for executing queries</a:t>
            </a:r>
          </a:p>
          <a:p>
            <a:pPr lvl="1"/>
            <a:r>
              <a:rPr lang="en-US" dirty="0"/>
              <a:t>In rendering phase, visuals begin executing queries</a:t>
            </a:r>
          </a:p>
          <a:p>
            <a:pPr lvl="1"/>
            <a:r>
              <a:rPr lang="en-US" dirty="0"/>
              <a:t>Rendering phase completes when last visual completes its query</a:t>
            </a:r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Embed a Visual</a:t>
            </a:r>
            <a:r>
              <a:rPr lang="en-US" dirty="0"/>
              <a:t> has same overhead of embedding an entire report</a:t>
            </a:r>
          </a:p>
          <a:p>
            <a:pPr lvl="1"/>
            <a:r>
              <a:rPr lang="en-US" dirty="0"/>
              <a:t>embedding multiple visuals == embedding multiple reports</a:t>
            </a:r>
          </a:p>
          <a:p>
            <a:pPr lvl="1"/>
            <a:endParaRPr lang="en-US" dirty="0"/>
          </a:p>
          <a:p>
            <a:r>
              <a:rPr lang="en-US" dirty="0"/>
              <a:t>Use Custom Layout with single report page</a:t>
            </a:r>
          </a:p>
          <a:p>
            <a:pPr lvl="1"/>
            <a:r>
              <a:rPr lang="en-US" dirty="0"/>
              <a:t>Requires extra code to hide, show and position visuals</a:t>
            </a:r>
          </a:p>
          <a:p>
            <a:pPr lvl="1"/>
            <a:r>
              <a:rPr lang="en-US" dirty="0"/>
              <a:t>Provides flexible UI layout while running inside single iFrame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2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Try to limit this approach to one visual per page – </a:t>
            </a:r>
            <a:r>
              <a:rPr lang="en-US" sz="2000" b="1" dirty="0">
                <a:solidFill>
                  <a:srgbClr val="C00000"/>
                </a:solidFill>
              </a:rPr>
              <a:t>Embed a Visual</a:t>
            </a:r>
            <a:r>
              <a:rPr lang="en-US" sz="2000" dirty="0">
                <a:solidFill>
                  <a:srgbClr val="C00000"/>
                </a:solidFill>
              </a:rPr>
              <a:t> will not scale due to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377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455552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  <a:p>
            <a:pPr lvl="1"/>
            <a:r>
              <a:rPr lang="en-US" dirty="0"/>
              <a:t>There is a page for each session with links to samples, slides and other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C678-045F-E810-62F2-286C9760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451"/>
            <a:ext cx="9099937" cy="456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874965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69750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Single Visual using Custom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393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3922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5743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042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401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963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1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7AC5-31A3-60D1-4155-755AA64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Builds on Previous Session #32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0501-0786-86D1-B41B-51DBB6217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Session 32: Design Guidelines and Best Practices with Power BI Embedding</a:t>
            </a:r>
          </a:p>
          <a:p>
            <a:pPr lvl="1"/>
            <a:r>
              <a:rPr lang="en-US" dirty="0">
                <a:hlinkClick r:id="rId2"/>
              </a:rPr>
              <a:t>https://www.youtube.com/watch?v=1y1KkqFchBc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Session 32 covered Token Management, Effective Identity &amp; RLS and Monitoring user activity</a:t>
            </a:r>
          </a:p>
          <a:p>
            <a:pPr lvl="1"/>
            <a:r>
              <a:rPr lang="en-US" dirty="0"/>
              <a:t>This session continues discussion focusing on client-side code used for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3F4E-9420-669C-69C3-E665553C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36" y="2878521"/>
            <a:ext cx="7449936" cy="3925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6372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55328-1048-B1B8-2462-309AFA9C1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Add and remove filters using </a:t>
            </a:r>
            <a:r>
              <a:rPr lang="en-US" sz="2000" b="1" dirty="0">
                <a:solidFill>
                  <a:srgbClr val="820000"/>
                </a:solidFill>
              </a:rPr>
              <a:t>updateFilters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Prefer </a:t>
            </a:r>
            <a:r>
              <a:rPr lang="en-US" sz="1800" b="1" dirty="0">
                <a:solidFill>
                  <a:srgbClr val="820000"/>
                </a:solidFill>
              </a:rPr>
              <a:t>updateFilters</a:t>
            </a:r>
            <a:r>
              <a:rPr lang="en-US" dirty="0"/>
              <a:t> over </a:t>
            </a:r>
            <a:r>
              <a:rPr lang="en-US" sz="1800" b="1" dirty="0">
                <a:solidFill>
                  <a:srgbClr val="820000"/>
                </a:solidFill>
              </a:rPr>
              <a:t>setFilters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20000"/>
                </a:solidFill>
              </a:rPr>
              <a:t>removeFilters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D126-B0F6-0547-D7D3-A2C6683E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5" y="2206839"/>
            <a:ext cx="6302477" cy="4232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5" b="26464"/>
          <a:stretch/>
        </p:blipFill>
        <p:spPr>
          <a:xfrm>
            <a:off x="6983776" y="2116397"/>
            <a:ext cx="4980749" cy="276173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537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6395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679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942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7BB4-9314-B700-1C46-9BF0CBDE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hyperlinkClickBehavior</a:t>
            </a:r>
            <a:r>
              <a:rPr lang="en-US" dirty="0"/>
              <a:t> Configuration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D8EA4-CBEF-B1A0-F0B1-1FD55EEBA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93538"/>
          </a:xfrm>
        </p:spPr>
        <p:txBody>
          <a:bodyPr/>
          <a:lstStyle/>
          <a:p>
            <a:r>
              <a:rPr lang="en-US" dirty="0"/>
              <a:t>Report settings provides </a:t>
            </a:r>
            <a:r>
              <a:rPr lang="en-US" sz="2000" b="1" dirty="0" err="1">
                <a:solidFill>
                  <a:srgbClr val="820000"/>
                </a:solidFill>
              </a:rPr>
              <a:t>hyperlinkClickBehavior</a:t>
            </a:r>
            <a:r>
              <a:rPr lang="en-US" dirty="0"/>
              <a:t> attribute</a:t>
            </a:r>
          </a:p>
          <a:p>
            <a:pPr lvl="1"/>
            <a:r>
              <a:rPr lang="en-US" dirty="0"/>
              <a:t>Makes it possible to fire JavaScript event handler when user clicks link in report visual</a:t>
            </a:r>
          </a:p>
          <a:p>
            <a:pPr lvl="1"/>
            <a:r>
              <a:rPr lang="en-US" sz="2000" b="1" dirty="0" err="1">
                <a:solidFill>
                  <a:srgbClr val="820000"/>
                </a:solidFill>
              </a:rPr>
              <a:t>hyperlinkClickBehavior</a:t>
            </a:r>
            <a:r>
              <a:rPr lang="en-US" dirty="0"/>
              <a:t> can be set to </a:t>
            </a:r>
            <a:r>
              <a:rPr lang="en-US" sz="1800" b="1" dirty="0">
                <a:solidFill>
                  <a:srgbClr val="820000"/>
                </a:solidFill>
              </a:rPr>
              <a:t>Navigate</a:t>
            </a:r>
            <a:r>
              <a:rPr lang="en-US" dirty="0"/>
              <a:t>, </a:t>
            </a:r>
            <a:r>
              <a:rPr lang="en-US" sz="1800" b="1" dirty="0" err="1">
                <a:solidFill>
                  <a:srgbClr val="820000"/>
                </a:solidFill>
              </a:rPr>
              <a:t>NavigateAndRaiseEvent</a:t>
            </a:r>
            <a:r>
              <a:rPr lang="en-US" dirty="0"/>
              <a:t> or </a:t>
            </a:r>
            <a:r>
              <a:rPr lang="en-US" sz="1800" b="1" dirty="0" err="1">
                <a:solidFill>
                  <a:srgbClr val="820000"/>
                </a:solidFill>
              </a:rPr>
              <a:t>RaiserEvent</a:t>
            </a:r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r>
              <a:rPr lang="en-US" sz="1800" dirty="0"/>
              <a:t>Create event handler to handle </a:t>
            </a:r>
            <a:r>
              <a:rPr lang="en-US" sz="1800" b="1" dirty="0" err="1">
                <a:solidFill>
                  <a:srgbClr val="820000"/>
                </a:solidFill>
              </a:rPr>
              <a:t>dataHyperlinkClicked</a:t>
            </a:r>
            <a:r>
              <a:rPr lang="en-US" sz="1800" b="1" dirty="0"/>
              <a:t> </a:t>
            </a:r>
            <a:r>
              <a:rPr lang="en-US" sz="1800" dirty="0"/>
              <a:t>event with access to URL that was clicked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C850-36F3-3C8C-A617-927D8A3A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18" y="2569045"/>
            <a:ext cx="5510837" cy="2611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7AF87-4360-DBA0-72A5-46C68D1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18" y="5737692"/>
            <a:ext cx="4442845" cy="899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B1D2B5F-8AD6-9811-A7EF-001A664D046B}"/>
              </a:ext>
            </a:extLst>
          </p:cNvPr>
          <p:cNvSpPr/>
          <p:nvPr/>
        </p:nvSpPr>
        <p:spPr bwMode="auto">
          <a:xfrm>
            <a:off x="6675225" y="3823977"/>
            <a:ext cx="1682194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60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19096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4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798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8172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 – User-Owns-Data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889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#1: </a:t>
            </a:r>
            <a:r>
              <a:rPr lang="en-US" dirty="0" err="1"/>
              <a:t>PowerBiEmbeddedScratchpad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 –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853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287498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40310465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069397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39" y="1069397"/>
            <a:ext cx="6574961" cy="36474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718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15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E3F8-33F4-B937-B71A-E15CDE00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Report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550D7-A224-2977-4601-D88D44DD7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Dynamic report binding allows for reusing single report across multiple datasets</a:t>
            </a:r>
          </a:p>
          <a:p>
            <a:pPr lvl="1"/>
            <a:r>
              <a:rPr lang="en-US" dirty="0"/>
              <a:t>Valuable design technique for multi-tenant environments to lower maintenance</a:t>
            </a:r>
          </a:p>
          <a:p>
            <a:pPr lvl="1"/>
            <a:r>
              <a:rPr lang="en-US" dirty="0"/>
              <a:t>Eliminates need to update reports on a workspace-by-workspace basis</a:t>
            </a:r>
          </a:p>
          <a:p>
            <a:pPr lvl="1"/>
            <a:r>
              <a:rPr lang="en-US" dirty="0"/>
              <a:t>Report embedding configuration uses </a:t>
            </a:r>
            <a:r>
              <a:rPr lang="en-US" sz="1800" b="1" dirty="0">
                <a:solidFill>
                  <a:srgbClr val="820000"/>
                </a:solidFill>
              </a:rPr>
              <a:t>id</a:t>
            </a:r>
            <a:r>
              <a:rPr lang="en-US" dirty="0"/>
              <a:t> to point to shared report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</a:rPr>
              <a:t>datasetBinding.datasetId</a:t>
            </a:r>
            <a:r>
              <a:rPr lang="en-US" dirty="0"/>
              <a:t> used to dynamically bind report to specific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0A202-CD5D-19A7-D356-B5397C8F1F86}"/>
              </a:ext>
            </a:extLst>
          </p:cNvPr>
          <p:cNvSpPr/>
          <p:nvPr/>
        </p:nvSpPr>
        <p:spPr bwMode="auto">
          <a:xfrm>
            <a:off x="6964233" y="3237269"/>
            <a:ext cx="3443801" cy="79857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347A2-86D4-45A2-E67F-275EDE454A46}"/>
              </a:ext>
            </a:extLst>
          </p:cNvPr>
          <p:cNvSpPr/>
          <p:nvPr/>
        </p:nvSpPr>
        <p:spPr bwMode="auto">
          <a:xfrm>
            <a:off x="7069949" y="3558658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71390-5885-0F11-64EF-14668AD1D54B}"/>
              </a:ext>
            </a:extLst>
          </p:cNvPr>
          <p:cNvSpPr/>
          <p:nvPr/>
        </p:nvSpPr>
        <p:spPr bwMode="auto">
          <a:xfrm>
            <a:off x="8808732" y="3558658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empty 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1F3D2-0F67-03EF-B034-C507518B706E}"/>
              </a:ext>
            </a:extLst>
          </p:cNvPr>
          <p:cNvGrpSpPr/>
          <p:nvPr/>
        </p:nvGrpSpPr>
        <p:grpSpPr>
          <a:xfrm>
            <a:off x="9020621" y="4210621"/>
            <a:ext cx="1928208" cy="798577"/>
            <a:chOff x="8558504" y="3624255"/>
            <a:chExt cx="1928208" cy="798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2DC930-3CEA-167D-4B30-A78FA33371EE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F883A0-105A-FF92-C0C2-A4D61DB1B10A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C9ECA-CA04-88D1-F8BD-827FDE5F14F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547763" y="3725870"/>
            <a:ext cx="260969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76288E-CD49-C363-E153-2FBC536E2208}"/>
              </a:ext>
            </a:extLst>
          </p:cNvPr>
          <p:cNvGrpSpPr/>
          <p:nvPr/>
        </p:nvGrpSpPr>
        <p:grpSpPr>
          <a:xfrm>
            <a:off x="9020621" y="5129746"/>
            <a:ext cx="1928208" cy="798577"/>
            <a:chOff x="8558504" y="3624255"/>
            <a:chExt cx="1928208" cy="798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44DBF-7D18-0F3C-A175-4224EEC002BB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347FE2-AF09-E0A3-D23E-D68A574B122C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6EE8F3-40E2-DB19-F7AC-0C781A8C7387}"/>
              </a:ext>
            </a:extLst>
          </p:cNvPr>
          <p:cNvGrpSpPr/>
          <p:nvPr/>
        </p:nvGrpSpPr>
        <p:grpSpPr>
          <a:xfrm>
            <a:off x="9012418" y="6068535"/>
            <a:ext cx="1928208" cy="798577"/>
            <a:chOff x="8478266" y="3624255"/>
            <a:chExt cx="1928208" cy="7985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B46A92-64E6-CCC8-419F-C416204B387E}"/>
                </a:ext>
              </a:extLst>
            </p:cNvPr>
            <p:cNvSpPr/>
            <p:nvPr/>
          </p:nvSpPr>
          <p:spPr bwMode="auto">
            <a:xfrm>
              <a:off x="8478266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E07297-60AF-4123-2B51-FCD8345FE5F3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A71C5-FB55-4A89-DFC0-CDD982A6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97" y="3697724"/>
            <a:ext cx="5203304" cy="28697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117E29-0CCD-1678-5DBA-4BADFC2C3CC0}"/>
              </a:ext>
            </a:extLst>
          </p:cNvPr>
          <p:cNvCxnSpPr>
            <a:cxnSpLocks/>
          </p:cNvCxnSpPr>
          <p:nvPr/>
        </p:nvCxnSpPr>
        <p:spPr>
          <a:xfrm flipV="1">
            <a:off x="4358744" y="3728720"/>
            <a:ext cx="2931056" cy="402540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38320F-E534-40A7-C311-FA4468490AB8}"/>
              </a:ext>
            </a:extLst>
          </p:cNvPr>
          <p:cNvCxnSpPr>
            <a:cxnSpLocks/>
          </p:cNvCxnSpPr>
          <p:nvPr/>
        </p:nvCxnSpPr>
        <p:spPr>
          <a:xfrm>
            <a:off x="4876800" y="4906293"/>
            <a:ext cx="4532671" cy="717755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15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8349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Client-side Code using Web 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91" y="243394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430280" y="278684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97445" y="282013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76958" y="365181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617549" y="425071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548191" y="507866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0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062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85049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Originally created for </a:t>
            </a:r>
            <a:r>
              <a:rPr lang="en-US" sz="1800" b="1" dirty="0">
                <a:solidFill>
                  <a:srgbClr val="820000"/>
                </a:solidFill>
              </a:rPr>
              <a:t>Session 21: Report Authoring and Customization with Power BI Embedding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Download from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1" y="2979651"/>
            <a:ext cx="2304607" cy="364353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3919272" y="4433117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26" y="2979651"/>
            <a:ext cx="5439315" cy="3643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83922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6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335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b="1" dirty="0">
                  <a:solidFill>
                    <a:srgbClr val="820000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820000"/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820000"/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75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9682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35327</TotalTime>
  <Words>1872</Words>
  <Application>Microsoft Office PowerPoint</Application>
  <PresentationFormat>Custom</PresentationFormat>
  <Paragraphs>366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This Session Builds on Previous Session #32</vt:lpstr>
      <vt:lpstr>Sample #1: PowerBiEmbeddedScratchpad</vt:lpstr>
      <vt:lpstr>Sample #2: AuthoringAndCustomization</vt:lpstr>
      <vt:lpstr>Agenda</vt:lpstr>
      <vt:lpstr>Power BI Embedding – The Big Picture</vt:lpstr>
      <vt:lpstr>Power BI JavaScript API (powerbi.js)</vt:lpstr>
      <vt:lpstr>User-Owns-Data Embedding vs App-Owns-Data Embedding</vt:lpstr>
      <vt:lpstr>User-Owns-Data Embedding</vt:lpstr>
      <vt:lpstr>App-Owns-Data Embedding</vt:lpstr>
      <vt:lpstr>Report Embedding Architecture</vt:lpstr>
      <vt:lpstr>A Promise-based Programming Model</vt:lpstr>
      <vt:lpstr>Exploring powerbi.js Events</vt:lpstr>
      <vt:lpstr>Calling report.getPages() in the loaded event</vt:lpstr>
      <vt:lpstr>Agenda</vt:lpstr>
      <vt:lpstr>Write Code To Adjust Size of embedContiner DIV</vt:lpstr>
      <vt:lpstr>Initializing Panes When Embedding a Report</vt:lpstr>
      <vt:lpstr>Features Supported Only with User-Owns-Data Embedding</vt:lpstr>
      <vt:lpstr>Embed Report with Transparent Background</vt:lpstr>
      <vt:lpstr>Applying Report Themes</vt:lpstr>
      <vt:lpstr>Contrast Mode</vt:lpstr>
      <vt:lpstr>Phased Embedding</vt:lpstr>
      <vt:lpstr>White Label Report Loading</vt:lpstr>
      <vt:lpstr>Bootstrap Optimization in Report Loading</vt:lpstr>
      <vt:lpstr>Best Practice – Use Only One iFrame per Web Page</vt:lpstr>
      <vt:lpstr>Embedding a Single Visual</vt:lpstr>
      <vt:lpstr>Getting the Names of Pages and Visuals</vt:lpstr>
      <vt:lpstr>Creating a Static Custom Layout</vt:lpstr>
      <vt:lpstr>Creating a Custom Layout without Hard-coded IDs</vt:lpstr>
      <vt:lpstr>Displaying Single Visual using Custom Layout</vt:lpstr>
      <vt:lpstr>Agenda</vt:lpstr>
      <vt:lpstr>Report Navigation Settings</vt:lpstr>
      <vt:lpstr>Custom Page Navigation</vt:lpstr>
      <vt:lpstr>Custom Bookmark Navigation</vt:lpstr>
      <vt:lpstr>Creating a Custom Navigation Scheme</vt:lpstr>
      <vt:lpstr>Bookmark Play Mode</vt:lpstr>
      <vt:lpstr>Bookmark Carousel</vt:lpstr>
      <vt:lpstr>Implementing a Custom Filtering Experience</vt:lpstr>
      <vt:lpstr>Adding Visual Menu Commands</vt:lpstr>
      <vt:lpstr>Hiding Built-in Visual Menu Commands</vt:lpstr>
      <vt:lpstr>Create a Custom Visual Export Command</vt:lpstr>
      <vt:lpstr>Using hyperlinkClickBehavior Configuration Option</vt:lpstr>
      <vt:lpstr>Agenda</vt:lpstr>
      <vt:lpstr>Embedding Reports in Edit Mode</vt:lpstr>
      <vt:lpstr>Moving a Report into Edit Mode</vt:lpstr>
      <vt:lpstr>Showing and Hiding the Save and Save as Menus</vt:lpstr>
      <vt:lpstr>New Report with Save As Redirect – User-Owns-Data</vt:lpstr>
      <vt:lpstr>Implementing the Save-As Redirect – App-Owns-Data</vt:lpstr>
      <vt:lpstr>Using a Custom SaveAs Dialog</vt:lpstr>
      <vt:lpstr>Saving Copy of Report to a Target Workspace</vt:lpstr>
      <vt:lpstr>Embed a New Report</vt:lpstr>
      <vt:lpstr>Agenda</vt:lpstr>
      <vt:lpstr>Using Dynamic Report Binding</vt:lpstr>
      <vt:lpstr>Agenda</vt:lpstr>
      <vt:lpstr>Extend Client-side Code using Web APIs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276</cp:revision>
  <cp:lastPrinted>2019-05-02T20:11:39Z</cp:lastPrinted>
  <dcterms:created xsi:type="dcterms:W3CDTF">2018-09-21T01:16:59Z</dcterms:created>
  <dcterms:modified xsi:type="dcterms:W3CDTF">2023-06-29T19:31:42Z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